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8288000" cy="10287000"/>
  <p:notesSz cx="6858000" cy="9144000"/>
  <p:embeddedFontLst>
    <p:embeddedFont>
      <p:font typeface="Roboto" panose="02000000000000000000" pitchFamily="2" charset="0"/>
      <p:regular r:id="rId23"/>
    </p:embeddedFont>
    <p:embeddedFont>
      <p:font typeface="Roboto Bold" panose="02000000000000000000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" r="-39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2293649" y="3830638"/>
            <a:ext cx="13700701" cy="207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200"/>
              </a:lnSpc>
            </a:pPr>
            <a:r>
              <a:rPr lang="en-US" sz="13500">
                <a:solidFill>
                  <a:srgbClr val="FFFFFF"/>
                </a:solidFill>
                <a:latin typeface="Roboto Bold"/>
              </a:rPr>
              <a:t>Zombie Shooting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293649" y="5821363"/>
            <a:ext cx="13700701" cy="61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Roboto"/>
              </a:rPr>
              <a:t>Information Visualization A.A. 2023/2024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8229600" cy="10287000"/>
          </a:xfrm>
          <a:custGeom>
            <a:avLst/>
            <a:gdLst/>
            <a:ahLst/>
            <a:cxnLst/>
            <a:rect l="l" t="t" r="r" b="b"/>
            <a:pathLst>
              <a:path w="8229600" h="10287000">
                <a:moveTo>
                  <a:pt x="0" y="0"/>
                </a:moveTo>
                <a:lnTo>
                  <a:pt x="8229600" y="0"/>
                </a:lnTo>
                <a:lnTo>
                  <a:pt x="82296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830" t="-32287" r="-135190" b="-43458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9940721" y="1284514"/>
            <a:ext cx="7318579" cy="229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Primo</a:t>
            </a:r>
          </a:p>
          <a:p>
            <a:pPr marL="0" lvl="0" indent="0" algn="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Livello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0" y="4192361"/>
            <a:ext cx="8115300" cy="480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Nel primo livello, l'agente ha imparato a sparare a tutti gli zombie. La prima difficoltà che l'agente incontra è individuare gli zombie presenti sulla scena. Per facilitare l'apprendimento iniziale, abbiamo deciso di mantenere i nemici statici. Tuttavia, gli zombie appaiono nella stanza in posizioni completamente casuali, impedendo così all'agente di memorizzare le loro posizioni.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9144000" y="2118782"/>
            <a:ext cx="8115300" cy="693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>
                <a:solidFill>
                  <a:srgbClr val="FFFFFF"/>
                </a:solidFill>
                <a:latin typeface="Roboto Bold"/>
              </a:rPr>
              <a:t>Max Step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: 2,0M</a:t>
            </a:r>
          </a:p>
          <a:p>
            <a:pPr algn="r">
              <a:lnSpc>
                <a:spcPts val="4200"/>
              </a:lnSpc>
            </a:pPr>
            <a:endParaRPr lang="en-US" sz="3000" dirty="0">
              <a:solidFill>
                <a:srgbClr val="FFFFFF"/>
              </a:solidFill>
              <a:latin typeface="Roboto"/>
            </a:endParaRPr>
          </a:p>
          <a:p>
            <a:pPr algn="r"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latin typeface="Roboto Bold"/>
              </a:rPr>
              <a:t>Episodio</a:t>
            </a:r>
            <a:r>
              <a:rPr lang="en-US" sz="3000" dirty="0">
                <a:solidFill>
                  <a:srgbClr val="FFFFFF"/>
                </a:solidFill>
                <a:latin typeface="Roboto Bold"/>
              </a:rPr>
              <a:t> length &amp; Losses:</a:t>
            </a:r>
          </a:p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Roboto"/>
              </a:rPr>
              <a:t>La curva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mostra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inizialmente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un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aumento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indicando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che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l'agente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sta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apprendendo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il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compito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.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Successivamente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l'andamento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tende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diminuire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fino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stabilizzarsi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negli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step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finali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.</a:t>
            </a:r>
          </a:p>
          <a:p>
            <a:pPr algn="r">
              <a:lnSpc>
                <a:spcPts val="4200"/>
              </a:lnSpc>
            </a:pPr>
            <a:endParaRPr lang="en-US" sz="3000" dirty="0">
              <a:solidFill>
                <a:srgbClr val="FFFFFF"/>
              </a:solidFill>
              <a:latin typeface="Roboto"/>
            </a:endParaRPr>
          </a:p>
          <a:p>
            <a:pPr algn="r"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latin typeface="Roboto"/>
              </a:rPr>
              <a:t>Questo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andamento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positivo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nel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training è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evidente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anche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dalle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curve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delle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perdite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(Losses), le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quali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tendono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diminuire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una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volta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che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la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ricompensa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(reward)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si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è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stabilizzata</a:t>
            </a:r>
            <a:endParaRPr lang="en-US" sz="3000" dirty="0">
              <a:solidFill>
                <a:srgbClr val="FFFFFF"/>
              </a:solidFill>
              <a:latin typeface="Roboto"/>
            </a:endParaRPr>
          </a:p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Roboto"/>
              </a:rPr>
              <a:t>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442936" y="363807"/>
            <a:ext cx="11402128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Andamendo del training</a:t>
            </a:r>
          </a:p>
        </p:txBody>
      </p:sp>
      <p:pic>
        <p:nvPicPr>
          <p:cNvPr id="7" name="Immagine 6" descr="Immagine che contiene linea, Diagramma, diagramma, testo&#10;&#10;Descrizione generata automaticamente">
            <a:extLst>
              <a:ext uri="{FF2B5EF4-FFF2-40B4-BE49-F238E27FC236}">
                <a16:creationId xmlns:a16="http://schemas.microsoft.com/office/drawing/2014/main" id="{00E409E7-C346-62CF-4D21-0DF98A502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36" y="2118782"/>
            <a:ext cx="8426929" cy="3463722"/>
          </a:xfrm>
          <a:prstGeom prst="rect">
            <a:avLst/>
          </a:prstGeom>
        </p:spPr>
      </p:pic>
      <p:pic>
        <p:nvPicPr>
          <p:cNvPr id="9" name="Immagine 8" descr="Immagine che contiene linea, Diagramma, testo, diagramma&#10;&#10;Descrizione generata automaticamente">
            <a:extLst>
              <a:ext uri="{FF2B5EF4-FFF2-40B4-BE49-F238E27FC236}">
                <a16:creationId xmlns:a16="http://schemas.microsoft.com/office/drawing/2014/main" id="{6B4BBF22-F11A-7B21-A56A-D680FF3EA7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36" y="5753100"/>
            <a:ext cx="8426929" cy="359761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8229600" cy="10287000"/>
          </a:xfrm>
          <a:custGeom>
            <a:avLst/>
            <a:gdLst/>
            <a:ahLst/>
            <a:cxnLst/>
            <a:rect l="l" t="t" r="r" b="b"/>
            <a:pathLst>
              <a:path w="8229600" h="10287000">
                <a:moveTo>
                  <a:pt x="0" y="0"/>
                </a:moveTo>
                <a:lnTo>
                  <a:pt x="8229600" y="0"/>
                </a:lnTo>
                <a:lnTo>
                  <a:pt x="82296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8622" t="-28974" r="-118254" b="-31425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9940721" y="1284514"/>
            <a:ext cx="7318579" cy="229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Secondo</a:t>
            </a:r>
          </a:p>
          <a:p>
            <a:pPr marL="0" lvl="0" indent="0" algn="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Livello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0" y="5259161"/>
            <a:ext cx="8115300" cy="37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FFFFFF"/>
                </a:solidFill>
                <a:latin typeface="Roboto"/>
              </a:rPr>
              <a:t>Nel secondo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livello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l'agente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ha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imparato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eliminare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gli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zombie in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movimento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che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cercano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di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avvicinarsi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lui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.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Oltre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alla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generazione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casuale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delle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posizioni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degli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zombie, come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nel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livello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precedente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, è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stata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introdotta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un'ulteriore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difficoltà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: il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numero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di zombie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che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compaiono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può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variare</a:t>
            </a:r>
            <a:r>
              <a:rPr lang="en-US" sz="3000">
                <a:solidFill>
                  <a:srgbClr val="FFFFFF"/>
                </a:solidFill>
                <a:latin typeface="Roboto"/>
              </a:rPr>
              <a:t> da 3 a 9.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51445" y="5812777"/>
            <a:ext cx="7987426" cy="3471329"/>
          </a:xfrm>
          <a:custGeom>
            <a:avLst/>
            <a:gdLst/>
            <a:ahLst/>
            <a:cxnLst/>
            <a:rect l="l" t="t" r="r" b="b"/>
            <a:pathLst>
              <a:path w="7987426" h="3471329">
                <a:moveTo>
                  <a:pt x="0" y="0"/>
                </a:moveTo>
                <a:lnTo>
                  <a:pt x="7987426" y="0"/>
                </a:lnTo>
                <a:lnTo>
                  <a:pt x="7987426" y="3471329"/>
                </a:lnTo>
                <a:lnTo>
                  <a:pt x="0" y="34713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951445" y="2262665"/>
            <a:ext cx="7987426" cy="3344735"/>
          </a:xfrm>
          <a:custGeom>
            <a:avLst/>
            <a:gdLst/>
            <a:ahLst/>
            <a:cxnLst/>
            <a:rect l="l" t="t" r="r" b="b"/>
            <a:pathLst>
              <a:path w="7987426" h="3344735">
                <a:moveTo>
                  <a:pt x="0" y="0"/>
                </a:moveTo>
                <a:lnTo>
                  <a:pt x="7987426" y="0"/>
                </a:lnTo>
                <a:lnTo>
                  <a:pt x="7987426" y="3344734"/>
                </a:lnTo>
                <a:lnTo>
                  <a:pt x="0" y="334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9144000" y="1440132"/>
            <a:ext cx="8650667" cy="853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>
                <a:solidFill>
                  <a:srgbClr val="FFFFFF"/>
                </a:solidFill>
                <a:latin typeface="Roboto Bold"/>
              </a:rPr>
              <a:t>Max Step</a:t>
            </a:r>
            <a:r>
              <a:rPr lang="en-US" sz="3000">
                <a:solidFill>
                  <a:srgbClr val="FFFFFF"/>
                </a:solidFill>
                <a:latin typeface="Roboto"/>
              </a:rPr>
              <a:t> : 1.5M</a:t>
            </a:r>
          </a:p>
          <a:p>
            <a:pPr algn="r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Roboto"/>
            </a:endParaRP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Bold"/>
              </a:rPr>
              <a:t>Episodio length &amp; Losses: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"/>
              </a:rPr>
              <a:t>Inizialmente, la curva mostra un aumento, indicativo del periodo in cui l'agente sta apprendendo il compito. Successivamente, essa inizia a diminuire fino a stabilizzarsi nei passaggi finali. La lunghezza degli episodi aumenta, suggerendo che l'agente sta imparando a completare compiti più complessi o a sopravvivere più a lungo.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"/>
              </a:rPr>
              <a:t>L'andamento positivo del training è evidente anche dalle curve delle perdite (Losses), le quali tendono a diminuire una volta che la ricompensa (reward) si è stabilizzata.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"/>
              </a:rPr>
              <a:t>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442936" y="363807"/>
            <a:ext cx="11402128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Andamendo del training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8229600" cy="10287000"/>
          </a:xfrm>
          <a:custGeom>
            <a:avLst/>
            <a:gdLst/>
            <a:ahLst/>
            <a:cxnLst/>
            <a:rect l="l" t="t" r="r" b="b"/>
            <a:pathLst>
              <a:path w="8229600" h="10287000">
                <a:moveTo>
                  <a:pt x="0" y="0"/>
                </a:moveTo>
                <a:lnTo>
                  <a:pt x="8229600" y="0"/>
                </a:lnTo>
                <a:lnTo>
                  <a:pt x="82296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6534" t="-41654" r="-11391" b="-86635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9940721" y="1284514"/>
            <a:ext cx="7318579" cy="229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Terzo</a:t>
            </a:r>
          </a:p>
          <a:p>
            <a:pPr marL="0" lvl="0" indent="0" algn="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Livello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0" y="4192361"/>
            <a:ext cx="8115300" cy="480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FFFFFF"/>
                </a:solidFill>
                <a:latin typeface="Roboto"/>
              </a:rPr>
              <a:t>Nel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terzo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livello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l'agente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ha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imparato</a:t>
            </a:r>
            <a:r>
              <a:rPr lang="en-US" sz="3000">
                <a:solidFill>
                  <a:srgbClr val="FFFFFF"/>
                </a:solidFill>
                <a:latin typeface="Roboto"/>
              </a:rPr>
              <a:t> ad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eliminare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gli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zombie con un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numero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limitato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di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proiettili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disposizione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. In base al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numero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di zombie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che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appaiono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sulla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scena,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l'agente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riceve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un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determinato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numero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di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colpi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, con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l'aggiunta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di 5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proiettili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bonus. La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difficoltà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di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questo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livello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, come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nei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precedenti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, è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rappresentata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dalla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generazione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casuale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dei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nemici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, il cui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numero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può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</a:rPr>
              <a:t>variare</a:t>
            </a:r>
            <a:r>
              <a:rPr lang="en-US" sz="3000" dirty="0">
                <a:solidFill>
                  <a:srgbClr val="FFFFFF"/>
                </a:solidFill>
                <a:latin typeface="Roboto"/>
              </a:rPr>
              <a:t> da 6 a 12.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51445" y="5785054"/>
            <a:ext cx="7987426" cy="3460106"/>
          </a:xfrm>
          <a:custGeom>
            <a:avLst/>
            <a:gdLst/>
            <a:ahLst/>
            <a:cxnLst/>
            <a:rect l="l" t="t" r="r" b="b"/>
            <a:pathLst>
              <a:path w="7987426" h="3460106">
                <a:moveTo>
                  <a:pt x="0" y="0"/>
                </a:moveTo>
                <a:lnTo>
                  <a:pt x="7987426" y="0"/>
                </a:lnTo>
                <a:lnTo>
                  <a:pt x="7987426" y="3460106"/>
                </a:lnTo>
                <a:lnTo>
                  <a:pt x="0" y="34601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2" r="-692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951445" y="2167597"/>
            <a:ext cx="7987426" cy="3460106"/>
          </a:xfrm>
          <a:custGeom>
            <a:avLst/>
            <a:gdLst/>
            <a:ahLst/>
            <a:cxnLst/>
            <a:rect l="l" t="t" r="r" b="b"/>
            <a:pathLst>
              <a:path w="7987426" h="3460106">
                <a:moveTo>
                  <a:pt x="0" y="0"/>
                </a:moveTo>
                <a:lnTo>
                  <a:pt x="7987426" y="0"/>
                </a:lnTo>
                <a:lnTo>
                  <a:pt x="7987426" y="3460106"/>
                </a:lnTo>
                <a:lnTo>
                  <a:pt x="0" y="34601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TextBox 4"/>
          <p:cNvSpPr txBox="1"/>
          <p:nvPr/>
        </p:nvSpPr>
        <p:spPr>
          <a:xfrm>
            <a:off x="9144000" y="1630884"/>
            <a:ext cx="8704605" cy="746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"/>
              </a:rPr>
              <a:t> </a:t>
            </a:r>
            <a:r>
              <a:rPr lang="en-US" sz="3000">
                <a:solidFill>
                  <a:srgbClr val="FFFFFF"/>
                </a:solidFill>
                <a:latin typeface="Roboto Bold"/>
              </a:rPr>
              <a:t>Max Step</a:t>
            </a:r>
            <a:r>
              <a:rPr lang="en-US" sz="3000">
                <a:solidFill>
                  <a:srgbClr val="FFFFFF"/>
                </a:solidFill>
                <a:latin typeface="Roboto"/>
              </a:rPr>
              <a:t> : 1.5M</a:t>
            </a:r>
          </a:p>
          <a:p>
            <a:pPr algn="r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Roboto"/>
            </a:endParaRP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Bold"/>
              </a:rPr>
              <a:t>Episodio length &amp; Losses: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"/>
              </a:rPr>
              <a:t>Il rendimento cumulativo aumenta costantemente, indicando che l'agente sta migliorando nel tempo. La lunghezza degli episodi aumenta, suggerendo che l'agente stia imparando a completare compiti più complessi o a sopravvivere più a lungo.</a:t>
            </a:r>
          </a:p>
          <a:p>
            <a:pPr algn="r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Roboto"/>
            </a:endParaRP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"/>
              </a:rPr>
              <a:t>La variabilità elevata è preoccupante e potrebbe indicare instabilità nell'apprendimento della politica.</a:t>
            </a:r>
          </a:p>
          <a:p>
            <a:pPr algn="r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Roboto"/>
            </a:endParaRPr>
          </a:p>
          <a:p>
            <a:pPr algn="r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Roboto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442936" y="363807"/>
            <a:ext cx="11402128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Andamendo del training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3703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7002612" y="4562475"/>
            <a:ext cx="4282777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7500">
                <a:solidFill>
                  <a:srgbClr val="342C27"/>
                </a:solidFill>
                <a:latin typeface="Roboto Bold"/>
              </a:rPr>
              <a:t>04. Demo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83333" b="-83333"/>
            </a:stretch>
          </a:blipFill>
        </p:spPr>
        <p:txBody>
          <a:bodyPr/>
          <a:lstStyle/>
          <a:p>
            <a:endParaRPr lang="it-IT"/>
          </a:p>
        </p:txBody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>
            <a:fillRect/>
          </a:stretch>
        </p:blipFill>
        <p:spPr>
          <a:xfrm>
            <a:off x="1028700" y="1407493"/>
            <a:ext cx="16230600" cy="74720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3703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5734319" y="4562475"/>
            <a:ext cx="6819363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7500">
                <a:solidFill>
                  <a:srgbClr val="342C27"/>
                </a:solidFill>
                <a:latin typeface="Roboto Bold"/>
              </a:rPr>
              <a:t>05. Conclusioni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1178150" y="2154462"/>
            <a:ext cx="16230600" cy="626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20"/>
              </a:lnSpc>
            </a:pPr>
            <a:r>
              <a:rPr lang="en-US" sz="4600">
                <a:solidFill>
                  <a:srgbClr val="FAFDFE"/>
                </a:solidFill>
                <a:latin typeface="Roboto"/>
              </a:rPr>
              <a:t>IN CONCLUSIONE, IL PROGETTO HA DIMOSTRATO COME UN AGENTE POSSA IMPARARE A SUPERARE DIVERSE SFIDE IN UN GIOCO DI ELIMINAZIONE DI ZOMBIE ATTRAVERSO L'UTILIZZO DI ALGORITMI DI REINFORCEMENT LEARNING. I TRE LIVELLI SVILUPPATI EVIDENZIANO UN PROGRESSO SIGNIFICATIVO NELLA COMPLESSITÀ DEL GIOCO. IN FUTURO, SI POTREBBERO CONSIDERARE ULTERIORI IMPLEMENTAZIONI PER RENDERE IL GIOCO ANCORA PIÙ AVVINCENTE E STRATEGICO.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9789" y="1321480"/>
            <a:ext cx="5297918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Contenuti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913507" y="1321480"/>
            <a:ext cx="6624615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60"/>
              </a:lnSpc>
            </a:pPr>
            <a:r>
              <a:rPr lang="en-US" sz="3300">
                <a:solidFill>
                  <a:srgbClr val="FFFFFF"/>
                </a:solidFill>
                <a:latin typeface="Roboto Bold"/>
              </a:rPr>
              <a:t>INTRODUZIONE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913507" y="1990045"/>
            <a:ext cx="662461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Roboto"/>
              </a:rPr>
              <a:t>Idea e definizione dell’agente.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913507" y="3015014"/>
            <a:ext cx="6624615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60"/>
              </a:lnSpc>
            </a:pPr>
            <a:r>
              <a:rPr lang="en-US" sz="3300">
                <a:solidFill>
                  <a:srgbClr val="FFFFFF"/>
                </a:solidFill>
                <a:latin typeface="Roboto Bold"/>
              </a:rPr>
              <a:t>IMPLEMENTAZIONE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13507" y="3683578"/>
            <a:ext cx="6624615" cy="86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Roboto"/>
              </a:rPr>
              <a:t>Implementazione e reward assegnati ai diversi casi.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13507" y="4763078"/>
            <a:ext cx="6624615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60"/>
              </a:lnSpc>
            </a:pPr>
            <a:r>
              <a:rPr lang="en-US" sz="3300">
                <a:solidFill>
                  <a:srgbClr val="FFFFFF"/>
                </a:solidFill>
                <a:latin typeface="Roboto Bold"/>
              </a:rPr>
              <a:t>TRAINING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13507" y="5431643"/>
            <a:ext cx="662461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Roboto"/>
              </a:rPr>
              <a:t>Livelli di difficoltà, training e il suo andamento.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13507" y="6453993"/>
            <a:ext cx="6624615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60"/>
              </a:lnSpc>
            </a:pPr>
            <a:r>
              <a:rPr lang="en-US" sz="3300">
                <a:solidFill>
                  <a:srgbClr val="FFFFFF"/>
                </a:solidFill>
                <a:latin typeface="Roboto Bold"/>
              </a:rPr>
              <a:t>DEMO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13507" y="7122557"/>
            <a:ext cx="662461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Roboto"/>
              </a:rPr>
              <a:t>Demo dei tre livelli del gioco.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619116" y="1321480"/>
            <a:ext cx="668768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</a:pPr>
            <a:r>
              <a:rPr lang="en-US" sz="4000">
                <a:solidFill>
                  <a:srgbClr val="727272"/>
                </a:solidFill>
                <a:latin typeface="Roboto 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19116" y="3015014"/>
            <a:ext cx="668768" cy="61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  <a:spcBef>
                <a:spcPct val="0"/>
              </a:spcBef>
            </a:pPr>
            <a:r>
              <a:rPr lang="en-US" sz="4000" u="none">
                <a:solidFill>
                  <a:srgbClr val="727272"/>
                </a:solidFill>
                <a:latin typeface="Roboto 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619116" y="4763078"/>
            <a:ext cx="668768" cy="61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  <a:spcBef>
                <a:spcPct val="0"/>
              </a:spcBef>
            </a:pPr>
            <a:r>
              <a:rPr lang="en-US" sz="4000" u="none">
                <a:solidFill>
                  <a:srgbClr val="727272"/>
                </a:solidFill>
                <a:latin typeface="Roboto Bold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619116" y="6453993"/>
            <a:ext cx="668768" cy="61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  <a:spcBef>
                <a:spcPct val="0"/>
              </a:spcBef>
            </a:pPr>
            <a:r>
              <a:rPr lang="en-US" sz="4000" u="none">
                <a:solidFill>
                  <a:srgbClr val="727272"/>
                </a:solidFill>
                <a:latin typeface="Roboto Bold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913507" y="8144907"/>
            <a:ext cx="6624615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60"/>
              </a:lnSpc>
            </a:pPr>
            <a:r>
              <a:rPr lang="en-US" sz="3300">
                <a:solidFill>
                  <a:srgbClr val="FFFFFF"/>
                </a:solidFill>
                <a:latin typeface="Roboto Bold"/>
              </a:rPr>
              <a:t>CONCLUSIONI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913507" y="8813471"/>
            <a:ext cx="662461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dirty="0" err="1">
                <a:solidFill>
                  <a:srgbClr val="FFFFFF"/>
                </a:solidFill>
                <a:latin typeface="Roboto"/>
              </a:rPr>
              <a:t>Conclusioni</a:t>
            </a:r>
            <a:r>
              <a:rPr lang="en-US" sz="2500" dirty="0">
                <a:solidFill>
                  <a:srgbClr val="FFFFFF"/>
                </a:solidFill>
                <a:latin typeface="Roboto"/>
              </a:rPr>
              <a:t> e </a:t>
            </a:r>
            <a:r>
              <a:rPr lang="en-US" sz="2500" dirty="0" err="1">
                <a:solidFill>
                  <a:srgbClr val="FFFFFF"/>
                </a:solidFill>
                <a:latin typeface="Roboto"/>
              </a:rPr>
              <a:t>Sviluppi</a:t>
            </a:r>
            <a:r>
              <a:rPr lang="en-US" sz="2500" dirty="0">
                <a:solidFill>
                  <a:srgbClr val="FFFFFF"/>
                </a:solidFill>
                <a:latin typeface="Roboto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Roboto"/>
              </a:rPr>
              <a:t>Futuri</a:t>
            </a:r>
            <a:r>
              <a:rPr lang="en-US" sz="2500" dirty="0">
                <a:solidFill>
                  <a:srgbClr val="FFFFFF"/>
                </a:solidFill>
                <a:latin typeface="Roboto"/>
              </a:rPr>
              <a:t>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619116" y="8144907"/>
            <a:ext cx="668768" cy="619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  <a:spcBef>
                <a:spcPct val="0"/>
              </a:spcBef>
            </a:pPr>
            <a:r>
              <a:rPr lang="en-US" sz="4000" u="none">
                <a:solidFill>
                  <a:srgbClr val="727272"/>
                </a:solidFill>
                <a:latin typeface="Roboto Bold"/>
              </a:rPr>
              <a:t>05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43321" y="622654"/>
            <a:ext cx="3838440" cy="3890983"/>
          </a:xfrm>
          <a:custGeom>
            <a:avLst/>
            <a:gdLst/>
            <a:ahLst/>
            <a:cxnLst/>
            <a:rect l="l" t="t" r="r" b="b"/>
            <a:pathLst>
              <a:path w="3838440" h="3890983">
                <a:moveTo>
                  <a:pt x="0" y="0"/>
                </a:moveTo>
                <a:lnTo>
                  <a:pt x="3838439" y="0"/>
                </a:lnTo>
                <a:lnTo>
                  <a:pt x="3838439" y="3890983"/>
                </a:lnTo>
                <a:lnTo>
                  <a:pt x="0" y="38909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</a:blip>
            <a:stretch>
              <a:fillRect l="-52330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1028700" y="1028700"/>
            <a:ext cx="4746829" cy="24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79"/>
              </a:lnSpc>
            </a:pPr>
            <a:r>
              <a:rPr lang="en-US" sz="7899">
                <a:solidFill>
                  <a:srgbClr val="FFFFFF"/>
                </a:solidFill>
                <a:latin typeface="Roboto Bold"/>
              </a:rPr>
              <a:t>Sviluppi</a:t>
            </a:r>
          </a:p>
          <a:p>
            <a:pPr marL="0" lvl="0" indent="0" algn="l">
              <a:lnSpc>
                <a:spcPts val="9479"/>
              </a:lnSpc>
            </a:pPr>
            <a:r>
              <a:rPr lang="en-US" sz="7899">
                <a:solidFill>
                  <a:srgbClr val="FFFFFF"/>
                </a:solidFill>
                <a:latin typeface="Roboto Bold"/>
              </a:rPr>
              <a:t>Futuri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063924" y="1210628"/>
            <a:ext cx="5195376" cy="2648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7"/>
              </a:lnSpc>
              <a:spcBef>
                <a:spcPct val="0"/>
              </a:spcBef>
            </a:pPr>
            <a:r>
              <a:rPr lang="en-US" sz="3034">
                <a:solidFill>
                  <a:srgbClr val="FFFFFF"/>
                </a:solidFill>
                <a:latin typeface="Roboto"/>
              </a:rPr>
              <a:t>È stato ipotizzato di inserire degli ostacoli all'interno della stanza, come muri, per limitare la visuale dell'agente, in previsione di sviluppi futuri.</a:t>
            </a:r>
          </a:p>
        </p:txBody>
      </p:sp>
      <p:sp>
        <p:nvSpPr>
          <p:cNvPr id="5" name="Freeform 5"/>
          <p:cNvSpPr/>
          <p:nvPr/>
        </p:nvSpPr>
        <p:spPr>
          <a:xfrm>
            <a:off x="7043321" y="5773363"/>
            <a:ext cx="3838440" cy="3890983"/>
          </a:xfrm>
          <a:custGeom>
            <a:avLst/>
            <a:gdLst/>
            <a:ahLst/>
            <a:cxnLst/>
            <a:rect l="l" t="t" r="r" b="b"/>
            <a:pathLst>
              <a:path w="3838440" h="3890983">
                <a:moveTo>
                  <a:pt x="0" y="0"/>
                </a:moveTo>
                <a:lnTo>
                  <a:pt x="3838439" y="0"/>
                </a:lnTo>
                <a:lnTo>
                  <a:pt x="3838439" y="3890983"/>
                </a:lnTo>
                <a:lnTo>
                  <a:pt x="0" y="38909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</a:blip>
            <a:stretch>
              <a:fillRect l="-36978" r="-15351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TextBox 6"/>
          <p:cNvSpPr txBox="1"/>
          <p:nvPr/>
        </p:nvSpPr>
        <p:spPr>
          <a:xfrm>
            <a:off x="12035349" y="5839112"/>
            <a:ext cx="5195376" cy="3711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47"/>
              </a:lnSpc>
              <a:spcBef>
                <a:spcPct val="0"/>
              </a:spcBef>
            </a:pPr>
            <a:r>
              <a:rPr lang="en-US" sz="3034">
                <a:solidFill>
                  <a:srgbClr val="FFFFFF"/>
                </a:solidFill>
                <a:latin typeface="Roboto"/>
              </a:rPr>
              <a:t>Un'altra possibile implementazione futura prevede l'introduzione di diverse tipologie di zombie. L'agente riceverebbe un reward diverso a seconda dello zombie eliminato.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" r="-39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2293649" y="4241800"/>
            <a:ext cx="13700701" cy="150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1"/>
              </a:lnSpc>
            </a:pPr>
            <a:r>
              <a:rPr lang="en-US" sz="9800">
                <a:solidFill>
                  <a:srgbClr val="FFFFFF"/>
                </a:solidFill>
                <a:latin typeface="Roboto Bold"/>
              </a:rPr>
              <a:t>Grazie per l’attenzione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197611"/>
            <a:ext cx="7202482" cy="1235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Roboto"/>
              </a:rPr>
              <a:t>Annunziata Valentina 0522501687</a:t>
            </a:r>
          </a:p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Roboto"/>
              </a:rPr>
              <a:t>Buono Damiana 0522701592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3703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5449309" y="4562475"/>
            <a:ext cx="7389382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7500">
                <a:solidFill>
                  <a:srgbClr val="342C27"/>
                </a:solidFill>
                <a:latin typeface="Roboto Bold"/>
              </a:rPr>
              <a:t>01. Introduzione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1028700" y="1781175"/>
            <a:ext cx="16230600" cy="6715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>
                <a:solidFill>
                  <a:srgbClr val="FAFDFE"/>
                </a:solidFill>
                <a:latin typeface="Roboto"/>
              </a:rPr>
              <a:t>L'IDEA È QUELLA DI RICREARE IL CLASSICO GIOCO IN CUI UN GIOCATORE SPARA DEGLI ZOMBIE SFRUTTANDO IL REINFORCEMENT LEARNING BASATO SUI REWARDS. </a:t>
            </a:r>
          </a:p>
          <a:p>
            <a:pPr algn="ctr">
              <a:lnSpc>
                <a:spcPts val="6600"/>
              </a:lnSpc>
            </a:pPr>
            <a:endParaRPr lang="en-US" sz="5500">
              <a:solidFill>
                <a:srgbClr val="FAFDFE"/>
              </a:solidFill>
              <a:latin typeface="Roboto"/>
            </a:endParaRPr>
          </a:p>
          <a:p>
            <a:pPr marL="0" lvl="0" indent="0" algn="ctr">
              <a:lnSpc>
                <a:spcPts val="6600"/>
              </a:lnSpc>
            </a:pPr>
            <a:r>
              <a:rPr lang="en-US" sz="5500">
                <a:solidFill>
                  <a:srgbClr val="FAFDFE"/>
                </a:solidFill>
                <a:latin typeface="Roboto"/>
              </a:rPr>
              <a:t>L'OBIETTIVO È STATO RENDERE IL GIOCO SEMPRE PIÙ COMPLESSO CON L’AVANZAMENTO DEI LIVELLI DEFINITI.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06800" y="1143000"/>
            <a:ext cx="13074400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Behavior Parameters</a:t>
            </a:r>
          </a:p>
        </p:txBody>
      </p:sp>
      <p:sp>
        <p:nvSpPr>
          <p:cNvPr id="3" name="Freeform 3"/>
          <p:cNvSpPr/>
          <p:nvPr/>
        </p:nvSpPr>
        <p:spPr>
          <a:xfrm>
            <a:off x="12531300" y="3535089"/>
            <a:ext cx="1700486" cy="1700486"/>
          </a:xfrm>
          <a:custGeom>
            <a:avLst/>
            <a:gdLst/>
            <a:ahLst/>
            <a:cxnLst/>
            <a:rect l="l" t="t" r="r" b="b"/>
            <a:pathLst>
              <a:path w="1700486" h="1700486">
                <a:moveTo>
                  <a:pt x="0" y="0"/>
                </a:moveTo>
                <a:lnTo>
                  <a:pt x="1700486" y="0"/>
                </a:lnTo>
                <a:lnTo>
                  <a:pt x="1700486" y="1700486"/>
                </a:lnTo>
                <a:lnTo>
                  <a:pt x="0" y="17004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4301700" y="3535089"/>
            <a:ext cx="1700486" cy="1700486"/>
          </a:xfrm>
          <a:custGeom>
            <a:avLst/>
            <a:gdLst/>
            <a:ahLst/>
            <a:cxnLst/>
            <a:rect l="l" t="t" r="r" b="b"/>
            <a:pathLst>
              <a:path w="1700486" h="1700486">
                <a:moveTo>
                  <a:pt x="0" y="0"/>
                </a:moveTo>
                <a:lnTo>
                  <a:pt x="1700486" y="0"/>
                </a:lnTo>
                <a:lnTo>
                  <a:pt x="1700486" y="1700486"/>
                </a:lnTo>
                <a:lnTo>
                  <a:pt x="0" y="17004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TextBox 5"/>
          <p:cNvSpPr txBox="1"/>
          <p:nvPr/>
        </p:nvSpPr>
        <p:spPr>
          <a:xfrm>
            <a:off x="10261345" y="5768975"/>
            <a:ext cx="6240394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Roboto"/>
              </a:rPr>
              <a:t>I movimenti effettuati dall’agente sono due: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"/>
              </a:rPr>
              <a:t>X: sinistra e destra</a:t>
            </a: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"/>
              </a:rPr>
              <a:t>Y: rotazione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95785" y="5768975"/>
            <a:ext cx="6731365" cy="348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Roboto"/>
              </a:rPr>
              <a:t>Le osservazioni vengono collezionate tramite il metodo CollectObservation:</a:t>
            </a:r>
          </a:p>
          <a:p>
            <a:pPr marL="539749" lvl="1" indent="-269875" algn="just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"/>
              </a:rPr>
              <a:t>Space size: 1 (Per il Primo e Secondo livello)</a:t>
            </a:r>
          </a:p>
          <a:p>
            <a:pPr marL="539749" lvl="1" indent="-269875" algn="just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"/>
              </a:rPr>
              <a:t>Space size: 2 (Per il Terzo livello)</a:t>
            </a:r>
          </a:p>
          <a:p>
            <a:pPr algn="just">
              <a:lnSpc>
                <a:spcPts val="3499"/>
              </a:lnSpc>
            </a:pPr>
            <a:endParaRPr lang="en-US" sz="2499">
              <a:solidFill>
                <a:srgbClr val="FFFFFF"/>
              </a:solidFill>
              <a:latin typeface="Roboto"/>
            </a:endParaRP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Roboto"/>
              </a:rPr>
              <a:t>La Space size per le Azioni è 4 per tutti i livelli.</a:t>
            </a:r>
          </a:p>
          <a:p>
            <a:pPr marL="0" lvl="0" indent="0" algn="just">
              <a:lnSpc>
                <a:spcPts val="3500"/>
              </a:lnSpc>
              <a:spcBef>
                <a:spcPct val="0"/>
              </a:spcBef>
            </a:pPr>
            <a:endParaRPr lang="en-US" sz="2499">
              <a:solidFill>
                <a:srgbClr val="FFFFFF"/>
              </a:solidFill>
              <a:latin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3703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4512959" y="4562475"/>
            <a:ext cx="9262081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7500">
                <a:solidFill>
                  <a:srgbClr val="342C27"/>
                </a:solidFill>
                <a:latin typeface="Roboto Bold"/>
              </a:rPr>
              <a:t>02. Implementazione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27414" y="3076575"/>
            <a:ext cx="6932182" cy="229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Rileva</a:t>
            </a:r>
          </a:p>
          <a:p>
            <a:pPr marL="0" lvl="0" indent="0" algn="l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Zombie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6034467"/>
            <a:ext cx="6932182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Per rilevare la presenza di zombie nella scena è stato utilizzato il RayPerceptionSensor3D.</a:t>
            </a:r>
          </a:p>
        </p:txBody>
      </p:sp>
      <p:sp>
        <p:nvSpPr>
          <p:cNvPr id="4" name="Freeform 4"/>
          <p:cNvSpPr/>
          <p:nvPr/>
        </p:nvSpPr>
        <p:spPr>
          <a:xfrm>
            <a:off x="9144000" y="1319529"/>
            <a:ext cx="7647943" cy="7647943"/>
          </a:xfrm>
          <a:custGeom>
            <a:avLst/>
            <a:gdLst/>
            <a:ahLst/>
            <a:cxnLst/>
            <a:rect l="l" t="t" r="r" b="b"/>
            <a:pathLst>
              <a:path w="7647943" h="7647943">
                <a:moveTo>
                  <a:pt x="0" y="0"/>
                </a:moveTo>
                <a:lnTo>
                  <a:pt x="7647943" y="0"/>
                </a:lnTo>
                <a:lnTo>
                  <a:pt x="7647943" y="7647942"/>
                </a:lnTo>
                <a:lnTo>
                  <a:pt x="0" y="76479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81" t="-2229" r="-742"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2C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77453"/>
              </p:ext>
            </p:extLst>
          </p:nvPr>
        </p:nvGraphicFramePr>
        <p:xfrm>
          <a:off x="1569660" y="1731374"/>
          <a:ext cx="15148681" cy="7542887"/>
        </p:xfrm>
        <a:graphic>
          <a:graphicData uri="http://schemas.openxmlformats.org/drawingml/2006/table">
            <a:tbl>
              <a:tblPr/>
              <a:tblGrid>
                <a:gridCol w="30385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43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058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34984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oboto Bold"/>
                        </a:rPr>
                        <a:t>Tipo di azione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oboto Bold"/>
                        </a:rPr>
                        <a:t>Descrizione azione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oboto Bold"/>
                        </a:rPr>
                        <a:t>Tipologia di reword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9988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oboto"/>
                        </a:rPr>
                        <a:t>Colpire gli zombie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oboto"/>
                        </a:rPr>
                        <a:t>L’agente colpisce gli zombie e riceve come reward 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984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oboto"/>
                        </a:rPr>
                        <a:t>Non colpisce lo zombie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 err="1">
                          <a:solidFill>
                            <a:srgbClr val="FFFFFF"/>
                          </a:solidFill>
                          <a:latin typeface="Roboto"/>
                        </a:rPr>
                        <a:t>L’agente</a:t>
                      </a:r>
                      <a:r>
                        <a:rPr lang="en-US" sz="2499" dirty="0">
                          <a:solidFill>
                            <a:srgbClr val="FFFFFF"/>
                          </a:solidFill>
                          <a:latin typeface="Roboto"/>
                        </a:rPr>
                        <a:t> non </a:t>
                      </a:r>
                      <a:r>
                        <a:rPr lang="en-US" sz="2499" dirty="0" err="1">
                          <a:solidFill>
                            <a:srgbClr val="FFFFFF"/>
                          </a:solidFill>
                          <a:latin typeface="Roboto"/>
                        </a:rPr>
                        <a:t>colpisce</a:t>
                      </a:r>
                      <a:r>
                        <a:rPr lang="en-US" sz="2499" dirty="0">
                          <a:solidFill>
                            <a:srgbClr val="FFFFFF"/>
                          </a:solidFill>
                          <a:latin typeface="Roboto"/>
                        </a:rPr>
                        <a:t> lo zombie e </a:t>
                      </a:r>
                      <a:r>
                        <a:rPr lang="en-US" sz="2499" dirty="0" err="1">
                          <a:solidFill>
                            <a:srgbClr val="FFFFFF"/>
                          </a:solidFill>
                          <a:latin typeface="Roboto"/>
                        </a:rPr>
                        <a:t>riceve</a:t>
                      </a:r>
                      <a:r>
                        <a:rPr lang="en-US" sz="2499" dirty="0">
                          <a:solidFill>
                            <a:srgbClr val="FFFFFF"/>
                          </a:solidFill>
                          <a:latin typeface="Roboto"/>
                        </a:rPr>
                        <a:t> come reward -0.40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8594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oboto"/>
                        </a:rPr>
                        <a:t>Collide con lo Zombie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 err="1">
                          <a:solidFill>
                            <a:srgbClr val="FFFFFF"/>
                          </a:solidFill>
                          <a:latin typeface="Roboto"/>
                        </a:rPr>
                        <a:t>L’agente</a:t>
                      </a:r>
                      <a:r>
                        <a:rPr lang="en-US" sz="2499" dirty="0">
                          <a:solidFill>
                            <a:srgbClr val="FFFFFF"/>
                          </a:solidFill>
                          <a:latin typeface="Roboto"/>
                        </a:rPr>
                        <a:t> collide con lo zombie e </a:t>
                      </a:r>
                      <a:r>
                        <a:rPr lang="en-US" sz="2499" dirty="0" err="1">
                          <a:solidFill>
                            <a:srgbClr val="FFFFFF"/>
                          </a:solidFill>
                          <a:latin typeface="Roboto"/>
                        </a:rPr>
                        <a:t>riceve</a:t>
                      </a:r>
                      <a:r>
                        <a:rPr lang="en-US" sz="2499" dirty="0">
                          <a:solidFill>
                            <a:srgbClr val="FFFFFF"/>
                          </a:solidFill>
                          <a:latin typeface="Roboto"/>
                        </a:rPr>
                        <a:t> come reward -1.5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4776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oboto"/>
                        </a:rPr>
                        <a:t>Collide con i muri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 err="1">
                          <a:solidFill>
                            <a:srgbClr val="FFFFFF"/>
                          </a:solidFill>
                          <a:latin typeface="Roboto"/>
                        </a:rPr>
                        <a:t>L’agente</a:t>
                      </a:r>
                      <a:r>
                        <a:rPr lang="en-US" sz="2499" dirty="0">
                          <a:solidFill>
                            <a:srgbClr val="FFFFFF"/>
                          </a:solidFill>
                          <a:latin typeface="Roboto"/>
                        </a:rPr>
                        <a:t> collide con </a:t>
                      </a:r>
                      <a:r>
                        <a:rPr lang="en-US" sz="2499" dirty="0" err="1">
                          <a:solidFill>
                            <a:srgbClr val="FFFFFF"/>
                          </a:solidFill>
                          <a:latin typeface="Roboto"/>
                        </a:rPr>
                        <a:t>i</a:t>
                      </a:r>
                      <a:r>
                        <a:rPr lang="en-US" sz="2499" dirty="0">
                          <a:solidFill>
                            <a:srgbClr val="FFFFFF"/>
                          </a:solidFill>
                          <a:latin typeface="Roboto"/>
                        </a:rPr>
                        <a:t> muri e </a:t>
                      </a:r>
                      <a:r>
                        <a:rPr lang="en-US" sz="2499" dirty="0" err="1">
                          <a:solidFill>
                            <a:srgbClr val="FFFFFF"/>
                          </a:solidFill>
                          <a:latin typeface="Roboto"/>
                        </a:rPr>
                        <a:t>riceve</a:t>
                      </a:r>
                      <a:r>
                        <a:rPr lang="en-US" sz="2499" dirty="0">
                          <a:solidFill>
                            <a:srgbClr val="FFFFFF"/>
                          </a:solidFill>
                          <a:latin typeface="Roboto"/>
                        </a:rPr>
                        <a:t> come reward -1.5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4984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Roboto"/>
                        </a:rPr>
                        <a:t>Usa troppi proiettili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r>
                        <a:rPr lang="en-US" sz="2500" dirty="0" err="1">
                          <a:solidFill>
                            <a:srgbClr val="FFFFFF"/>
                          </a:solidFill>
                          <a:latin typeface="Roboto"/>
                        </a:rPr>
                        <a:t>L’agente</a:t>
                      </a:r>
                      <a:r>
                        <a:rPr lang="en-US" sz="2500" dirty="0">
                          <a:solidFill>
                            <a:srgbClr val="FFFFFF"/>
                          </a:solidFill>
                          <a:latin typeface="Roboto"/>
                        </a:rPr>
                        <a:t> </a:t>
                      </a:r>
                      <a:r>
                        <a:rPr lang="en-US" sz="2500" dirty="0" err="1">
                          <a:solidFill>
                            <a:srgbClr val="FFFFFF"/>
                          </a:solidFill>
                          <a:latin typeface="Roboto"/>
                        </a:rPr>
                        <a:t>quando</a:t>
                      </a:r>
                      <a:r>
                        <a:rPr lang="en-US" sz="2500" dirty="0">
                          <a:solidFill>
                            <a:srgbClr val="FFFFFF"/>
                          </a:solidFill>
                          <a:latin typeface="Roboto"/>
                        </a:rPr>
                        <a:t> </a:t>
                      </a:r>
                      <a:r>
                        <a:rPr lang="en-US" sz="2500" dirty="0" err="1">
                          <a:solidFill>
                            <a:srgbClr val="FFFFFF"/>
                          </a:solidFill>
                          <a:latin typeface="Roboto"/>
                        </a:rPr>
                        <a:t>finisce</a:t>
                      </a:r>
                      <a:r>
                        <a:rPr lang="en-US" sz="2500" dirty="0">
                          <a:solidFill>
                            <a:srgbClr val="FFFFFF"/>
                          </a:solidFill>
                          <a:latin typeface="Roboto"/>
                        </a:rPr>
                        <a:t> tutti </a:t>
                      </a:r>
                      <a:r>
                        <a:rPr lang="en-US" sz="2500" dirty="0" err="1">
                          <a:solidFill>
                            <a:srgbClr val="FFFFFF"/>
                          </a:solidFill>
                          <a:latin typeface="Roboto"/>
                        </a:rPr>
                        <a:t>i</a:t>
                      </a:r>
                      <a:r>
                        <a:rPr lang="en-US" sz="2500" dirty="0">
                          <a:solidFill>
                            <a:srgbClr val="FFFFFF"/>
                          </a:solidFill>
                          <a:latin typeface="Roboto"/>
                        </a:rPr>
                        <a:t> </a:t>
                      </a:r>
                      <a:r>
                        <a:rPr lang="en-US" sz="2500" dirty="0" err="1">
                          <a:solidFill>
                            <a:srgbClr val="FFFFFF"/>
                          </a:solidFill>
                          <a:latin typeface="Roboto"/>
                        </a:rPr>
                        <a:t>proiettili</a:t>
                      </a:r>
                      <a:r>
                        <a:rPr lang="en-US" sz="2500" dirty="0">
                          <a:solidFill>
                            <a:srgbClr val="FFFFFF"/>
                          </a:solidFill>
                          <a:latin typeface="Roboto"/>
                        </a:rPr>
                        <a:t> a </a:t>
                      </a:r>
                      <a:r>
                        <a:rPr lang="en-US" sz="2500" dirty="0" err="1">
                          <a:solidFill>
                            <a:srgbClr val="FFFFFF"/>
                          </a:solidFill>
                          <a:latin typeface="Roboto"/>
                        </a:rPr>
                        <a:t>disposizione</a:t>
                      </a:r>
                      <a:r>
                        <a:rPr lang="en-US" sz="2500" dirty="0">
                          <a:solidFill>
                            <a:srgbClr val="FFFFFF"/>
                          </a:solidFill>
                          <a:latin typeface="Roboto"/>
                        </a:rPr>
                        <a:t>, </a:t>
                      </a:r>
                      <a:r>
                        <a:rPr lang="en-US" sz="2500" dirty="0" err="1">
                          <a:solidFill>
                            <a:srgbClr val="FFFFFF"/>
                          </a:solidFill>
                          <a:latin typeface="Roboto"/>
                        </a:rPr>
                        <a:t>riceve</a:t>
                      </a:r>
                      <a:r>
                        <a:rPr lang="en-US" sz="2500" dirty="0">
                          <a:solidFill>
                            <a:srgbClr val="FFFFFF"/>
                          </a:solidFill>
                          <a:latin typeface="Roboto"/>
                        </a:rPr>
                        <a:t> come reward -1.5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Freeform 3"/>
          <p:cNvSpPr/>
          <p:nvPr/>
        </p:nvSpPr>
        <p:spPr>
          <a:xfrm>
            <a:off x="15291320" y="3271426"/>
            <a:ext cx="689499" cy="702674"/>
          </a:xfrm>
          <a:custGeom>
            <a:avLst/>
            <a:gdLst/>
            <a:ahLst/>
            <a:cxnLst/>
            <a:rect l="l" t="t" r="r" b="b"/>
            <a:pathLst>
              <a:path w="689499" h="702674">
                <a:moveTo>
                  <a:pt x="0" y="0"/>
                </a:moveTo>
                <a:lnTo>
                  <a:pt x="689499" y="0"/>
                </a:lnTo>
                <a:lnTo>
                  <a:pt x="689499" y="702675"/>
                </a:lnTo>
                <a:lnTo>
                  <a:pt x="0" y="7026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15291320" y="4440826"/>
            <a:ext cx="689499" cy="702674"/>
          </a:xfrm>
          <a:custGeom>
            <a:avLst/>
            <a:gdLst/>
            <a:ahLst/>
            <a:cxnLst/>
            <a:rect l="l" t="t" r="r" b="b"/>
            <a:pathLst>
              <a:path w="689499" h="702674">
                <a:moveTo>
                  <a:pt x="0" y="0"/>
                </a:moveTo>
                <a:lnTo>
                  <a:pt x="689499" y="0"/>
                </a:lnTo>
                <a:lnTo>
                  <a:pt x="689499" y="702674"/>
                </a:lnTo>
                <a:lnTo>
                  <a:pt x="0" y="70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TextBox 5"/>
          <p:cNvSpPr txBox="1"/>
          <p:nvPr/>
        </p:nvSpPr>
        <p:spPr>
          <a:xfrm>
            <a:off x="3442936" y="447675"/>
            <a:ext cx="11402128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Roboto Bold"/>
              </a:rPr>
              <a:t>Reward</a:t>
            </a:r>
          </a:p>
        </p:txBody>
      </p:sp>
      <p:sp>
        <p:nvSpPr>
          <p:cNvPr id="6" name="Freeform 6"/>
          <p:cNvSpPr/>
          <p:nvPr/>
        </p:nvSpPr>
        <p:spPr>
          <a:xfrm>
            <a:off x="15291320" y="5932771"/>
            <a:ext cx="689499" cy="702674"/>
          </a:xfrm>
          <a:custGeom>
            <a:avLst/>
            <a:gdLst/>
            <a:ahLst/>
            <a:cxnLst/>
            <a:rect l="l" t="t" r="r" b="b"/>
            <a:pathLst>
              <a:path w="689499" h="702674">
                <a:moveTo>
                  <a:pt x="0" y="0"/>
                </a:moveTo>
                <a:lnTo>
                  <a:pt x="689499" y="0"/>
                </a:lnTo>
                <a:lnTo>
                  <a:pt x="689499" y="702674"/>
                </a:lnTo>
                <a:lnTo>
                  <a:pt x="0" y="70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7" name="Freeform 7"/>
          <p:cNvSpPr/>
          <p:nvPr/>
        </p:nvSpPr>
        <p:spPr>
          <a:xfrm>
            <a:off x="15291320" y="7101310"/>
            <a:ext cx="689499" cy="702674"/>
          </a:xfrm>
          <a:custGeom>
            <a:avLst/>
            <a:gdLst/>
            <a:ahLst/>
            <a:cxnLst/>
            <a:rect l="l" t="t" r="r" b="b"/>
            <a:pathLst>
              <a:path w="689499" h="702674">
                <a:moveTo>
                  <a:pt x="0" y="0"/>
                </a:moveTo>
                <a:lnTo>
                  <a:pt x="689499" y="0"/>
                </a:lnTo>
                <a:lnTo>
                  <a:pt x="689499" y="702675"/>
                </a:lnTo>
                <a:lnTo>
                  <a:pt x="0" y="7026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Freeform 8"/>
          <p:cNvSpPr/>
          <p:nvPr/>
        </p:nvSpPr>
        <p:spPr>
          <a:xfrm>
            <a:off x="15291320" y="8270710"/>
            <a:ext cx="689499" cy="702674"/>
          </a:xfrm>
          <a:custGeom>
            <a:avLst/>
            <a:gdLst/>
            <a:ahLst/>
            <a:cxnLst/>
            <a:rect l="l" t="t" r="r" b="b"/>
            <a:pathLst>
              <a:path w="689499" h="702674">
                <a:moveTo>
                  <a:pt x="0" y="0"/>
                </a:moveTo>
                <a:lnTo>
                  <a:pt x="689499" y="0"/>
                </a:lnTo>
                <a:lnTo>
                  <a:pt x="689499" y="702674"/>
                </a:lnTo>
                <a:lnTo>
                  <a:pt x="0" y="70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37037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TextBox 3"/>
          <p:cNvSpPr txBox="1"/>
          <p:nvPr/>
        </p:nvSpPr>
        <p:spPr>
          <a:xfrm>
            <a:off x="6488272" y="4562475"/>
            <a:ext cx="5311455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7500">
                <a:solidFill>
                  <a:srgbClr val="342C27"/>
                </a:solidFill>
                <a:latin typeface="Roboto Bold"/>
              </a:rPr>
              <a:t>03. Training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821</Words>
  <Application>Microsoft Office PowerPoint</Application>
  <PresentationFormat>Personalizzato</PresentationFormat>
  <Paragraphs>91</Paragraphs>
  <Slides>21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Roboto Bold</vt:lpstr>
      <vt:lpstr>Arial</vt:lpstr>
      <vt:lpstr>Calibri</vt:lpstr>
      <vt:lpstr>Roboto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Black Dark Simple Presentation</dc:title>
  <cp:lastModifiedBy>DAMIANA BUONO</cp:lastModifiedBy>
  <cp:revision>6</cp:revision>
  <dcterms:created xsi:type="dcterms:W3CDTF">2006-08-16T00:00:00Z</dcterms:created>
  <dcterms:modified xsi:type="dcterms:W3CDTF">2024-07-02T10:54:00Z</dcterms:modified>
  <dc:identifier>DAGJQFIveGg</dc:identifier>
</cp:coreProperties>
</file>

<file path=docProps/thumbnail.jpeg>
</file>